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158" r:id="rId2"/>
    <p:sldId id="2152" r:id="rId3"/>
    <p:sldId id="373" r:id="rId4"/>
    <p:sldId id="2169" r:id="rId5"/>
    <p:sldId id="2168" r:id="rId6"/>
    <p:sldId id="2164" r:id="rId7"/>
    <p:sldId id="370" r:id="rId8"/>
    <p:sldId id="374" r:id="rId9"/>
    <p:sldId id="2170" r:id="rId10"/>
    <p:sldId id="2166" r:id="rId11"/>
    <p:sldId id="2167" r:id="rId12"/>
    <p:sldId id="2140" r:id="rId13"/>
    <p:sldId id="2148" r:id="rId14"/>
    <p:sldId id="214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861" autoAdjust="0"/>
    <p:restoredTop sz="93883" autoAdjust="0"/>
  </p:normalViewPr>
  <p:slideViewPr>
    <p:cSldViewPr snapToGrid="0">
      <p:cViewPr varScale="1">
        <p:scale>
          <a:sx n="63" d="100"/>
          <a:sy n="63" d="100"/>
        </p:scale>
        <p:origin x="656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EC527B-ABFB-4CC7-864D-F015282D6379}" type="datetimeFigureOut">
              <a:rPr lang="en-US" smtClean="0"/>
              <a:t>7/2/2024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A006D9-4CCE-4ED5-961A-FD54F4FE22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2892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one-third of the forward storm motion to the MWPI WGP (based on the old Air Force Technical Memorandum 200 [Miller 1972]).</a:t>
            </a:r>
          </a:p>
          <a:p>
            <a:r>
              <a:rPr lang="en-US" dirty="0"/>
              <a:t>Storm motion = 30 knots, 1/3*storm motion = 10 knots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A006D9-4CCE-4ED5-961A-FD54F4FE222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0283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Storm motion = 46 knots, 1/3*storm motion = 15.3 knots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A006D9-4CCE-4ED5-961A-FD54F4FE222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9394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91F0F-E858-4428-B426-D873B8F84D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731AEA-690F-4D6B-A519-7A5DF64128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CE0961-64EB-4033-AE2E-433978CCEF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0C0C2-006C-489F-9349-D95BEA9097E4}" type="datetimeFigureOut">
              <a:rPr lang="en-US" smtClean="0"/>
              <a:t>7/2/2024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6FEC7E-44BB-4FA9-83A5-EF97D7640B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51CD8E-980F-41A0-ACC4-9B1F72FFB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4C1D8-BEDC-498F-B808-D3ABEDFA63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4431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25FDDC-77A1-4B1F-A6F0-D25EF6FF4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12B2988-3A70-4AE7-B073-951EAC166E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F8D2D1-85CC-4F87-A81F-B8F113E02B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0C0C2-006C-489F-9349-D95BEA9097E4}" type="datetimeFigureOut">
              <a:rPr lang="en-US" smtClean="0"/>
              <a:t>7/2/2024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BC045B-8B21-490E-BCC3-00E6D2DDCC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864516-DCFC-4CB5-AC5D-46F8D789A9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4C1D8-BEDC-498F-B808-D3ABEDFA63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9670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0486593-AF06-490B-9109-392BD7E36E1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7FCE7BF-39E8-41D7-9473-0A967C20A5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24B7B9-216E-43C5-A01C-69E044181C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0C0C2-006C-489F-9349-D95BEA9097E4}" type="datetimeFigureOut">
              <a:rPr lang="en-US" smtClean="0"/>
              <a:t>7/2/2024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2EFDF7-7D2B-40C7-A528-480B27FB21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3DDE6C-0490-45D1-B022-03803ACF9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4C1D8-BEDC-498F-B808-D3ABEDFA63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2205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B7A2D-1B6D-41A3-B2B7-FD6BB48A2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1A05D2-E1B9-487F-A20A-943C7391FD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7EB6B1-49C5-4566-8FB1-1317E5808A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0C0C2-006C-489F-9349-D95BEA9097E4}" type="datetimeFigureOut">
              <a:rPr lang="en-US" smtClean="0"/>
              <a:t>7/2/2024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320C02-DB38-40E8-B699-A574718689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3FDB7C-121D-403B-A186-28002E0E9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4C1D8-BEDC-498F-B808-D3ABEDFA63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8982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9B8DE3-2FFD-4293-B785-9863881E08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E4920F-F0A0-4E99-9E8A-A030D3BB46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AA982F-9C34-41CA-8F76-B9C56B1CEC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0C0C2-006C-489F-9349-D95BEA9097E4}" type="datetimeFigureOut">
              <a:rPr lang="en-US" smtClean="0"/>
              <a:t>7/2/2024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F79DEA-01B9-422F-A414-59AEE67A4C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AA4EC0-0CE3-4A9A-857F-C45BCC832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4C1D8-BEDC-498F-B808-D3ABEDFA63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3808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D33168-9241-4931-8E16-163A4F33A4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A333D8-73E3-4A1A-BBAD-B176C20B6D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635FB3-09ED-44DF-B438-6261D672C9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971BA3-8064-4E90-AF28-D0D24DC910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0C0C2-006C-489F-9349-D95BEA9097E4}" type="datetimeFigureOut">
              <a:rPr lang="en-US" smtClean="0"/>
              <a:t>7/2/2024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308C37-239B-4094-B343-9728F05E40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2EB2FE-30C9-47BE-B227-663D37D89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4C1D8-BEDC-498F-B808-D3ABEDFA63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1747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44B34-758A-4C16-9258-1AA74D639B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5BF6E6-59C3-43FE-9E14-58816F84EF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AD31FD-1964-4474-8FA6-2E2A6C7256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10FE32A-2627-4CFB-9134-EA9B79057DF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6CB4A5B-89A6-41D9-936C-5F6B25AEF74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5B0A470-226C-4D37-B293-37D7E9A18D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0C0C2-006C-489F-9349-D95BEA9097E4}" type="datetimeFigureOut">
              <a:rPr lang="en-US" smtClean="0"/>
              <a:t>7/2/2024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090687-947D-436C-9928-2FBEF4C65F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426B96E-C778-4368-B119-E8EF224D1E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4C1D8-BEDC-498F-B808-D3ABEDFA63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865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7EB21-E225-4271-BCDA-8AEA53077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312E202-A012-424D-8322-8EA2FD24E5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0C0C2-006C-489F-9349-D95BEA9097E4}" type="datetimeFigureOut">
              <a:rPr lang="en-US" smtClean="0"/>
              <a:t>7/2/2024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1CECC3-CD65-4B7F-8657-5BFE11DBBE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88A348-E245-4FA6-82EE-8E27C0DA88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4C1D8-BEDC-498F-B808-D3ABEDFA63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8799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AAC7491-5BBB-4973-9919-4F5E9D621F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0C0C2-006C-489F-9349-D95BEA9097E4}" type="datetimeFigureOut">
              <a:rPr lang="en-US" smtClean="0"/>
              <a:t>7/2/2024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FF75FBA-8850-4DEE-B940-4F01C117F6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42DABE-9F61-4F4E-A8CF-6024569BF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4C1D8-BEDC-498F-B808-D3ABEDFA63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1136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FDAE73-F126-4054-9646-288AC92258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A2B176-B5E5-4C5D-81ED-A1B6226C56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E916AC-1534-43F3-B063-70FE5A42BA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E7032E-AF34-4363-8E86-4DCB5B2EFA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0C0C2-006C-489F-9349-D95BEA9097E4}" type="datetimeFigureOut">
              <a:rPr lang="en-US" smtClean="0"/>
              <a:t>7/2/2024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321790-606D-4B78-9538-EA350C4595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428983-C73D-4D11-936F-716DFD44C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4C1D8-BEDC-498F-B808-D3ABEDFA63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5004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48B195-F16E-4A1F-9A9B-90C3B3296A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3B2B8-C0FD-4218-BFF4-395F833DAF0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D2090D-A094-47F7-9CAD-7A79DA7B56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071AD3-7889-4BD6-84A1-4FF34C3C54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0C0C2-006C-489F-9349-D95BEA9097E4}" type="datetimeFigureOut">
              <a:rPr lang="en-US" smtClean="0"/>
              <a:t>7/2/2024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2FC187-B505-470B-81F4-AF95992F54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43803A-EC27-4B14-9E1B-D57782C0EB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4C1D8-BEDC-498F-B808-D3ABEDFA63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5117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5EEF315-C846-46FE-81D8-17C201C717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111964-0635-41A4-B357-84A91C694A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E7F4EC-8B2F-4D8D-BE73-4ADC019380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60C0C2-006C-489F-9349-D95BEA9097E4}" type="datetimeFigureOut">
              <a:rPr lang="en-US" smtClean="0"/>
              <a:t>7/2/2024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CBA400-5A1A-40B3-927A-429993F289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F1B765-124D-4BE9-91DA-0A45DDC2BF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54C1D8-BEDC-498F-B808-D3ABEDFA63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36413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tandard.co.uk/news/london/london-weather-storm-fire-brigade-b1034815.html" TargetMode="External"/><Relationship Id="rId2" Type="http://schemas.openxmlformats.org/officeDocument/2006/relationships/hyperlink" Target="https://www.mylondon.news/weather/london-weather-live-capital-battered-25333409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x.com/ScottDuncanWX/status/1584267071340150784" TargetMode="External"/><Relationship Id="rId4" Type="http://schemas.openxmlformats.org/officeDocument/2006/relationships/hyperlink" Target="https://www.lbc.co.uk/news/travel-disruption-flash-flooding-monday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27857-CE77-4071-8F2F-C0853D81B83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Supplementary Slides</a:t>
            </a:r>
          </a:p>
        </p:txBody>
      </p:sp>
    </p:spTree>
    <p:extLst>
      <p:ext uri="{BB962C8B-B14F-4D97-AF65-F5344CB8AC3E}">
        <p14:creationId xmlns:p14="http://schemas.microsoft.com/office/powerpoint/2010/main" val="39407962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2D893-3633-4201-9056-0CBF055700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6"/>
            <a:ext cx="10515600" cy="1043290"/>
          </a:xfrm>
        </p:spPr>
        <p:txBody>
          <a:bodyPr/>
          <a:lstStyle/>
          <a:p>
            <a:pPr algn="ctr"/>
            <a:r>
              <a:rPr lang="en-US" b="1" dirty="0"/>
              <a:t>RAOB Sounding: Camborne, Cornwall, UK </a:t>
            </a:r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460081DA-BDE6-4462-B913-68D5B2D1497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61545"/>
            <a:ext cx="6096000" cy="5688904"/>
          </a:xfrm>
        </p:spPr>
      </p:pic>
      <p:pic>
        <p:nvPicPr>
          <p:cNvPr id="20" name="Content Placeholder 19">
            <a:extLst>
              <a:ext uri="{FF2B5EF4-FFF2-40B4-BE49-F238E27FC236}">
                <a16:creationId xmlns:a16="http://schemas.microsoft.com/office/drawing/2014/main" id="{2C32DECC-7B06-47D5-9E61-632B57C6AC7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5416" y="1061545"/>
            <a:ext cx="6059557" cy="5654894"/>
          </a:xfr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8123E809-29E7-4145-A45F-FD54A4B3F077}"/>
              </a:ext>
            </a:extLst>
          </p:cNvPr>
          <p:cNvSpPr txBox="1"/>
          <p:nvPr/>
        </p:nvSpPr>
        <p:spPr>
          <a:xfrm>
            <a:off x="541996" y="5796455"/>
            <a:ext cx="3246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Conditional/potential instability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1FC3E7ED-4EFE-4DC7-B245-13E52702065E}"/>
              </a:ext>
            </a:extLst>
          </p:cNvPr>
          <p:cNvSpPr/>
          <p:nvPr/>
        </p:nvSpPr>
        <p:spPr>
          <a:xfrm>
            <a:off x="3710154" y="5796454"/>
            <a:ext cx="1240221" cy="572815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D83B365F-8367-41B5-B8B0-F4634E1293B3}"/>
              </a:ext>
            </a:extLst>
          </p:cNvPr>
          <p:cNvSpPr/>
          <p:nvPr/>
        </p:nvSpPr>
        <p:spPr>
          <a:xfrm>
            <a:off x="8245368" y="5796453"/>
            <a:ext cx="1240221" cy="572815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88D62C8-9E09-4D86-A54B-3E2A90593031}"/>
              </a:ext>
            </a:extLst>
          </p:cNvPr>
          <p:cNvCxnSpPr>
            <a:cxnSpLocks/>
            <a:endCxn id="25" idx="2"/>
          </p:cNvCxnSpPr>
          <p:nvPr/>
        </p:nvCxnSpPr>
        <p:spPr>
          <a:xfrm flipV="1">
            <a:off x="4950375" y="6082861"/>
            <a:ext cx="3294993" cy="263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49211BB-6A06-4936-9BEA-F94158AA9866}"/>
              </a:ext>
            </a:extLst>
          </p:cNvPr>
          <p:cNvSpPr txBox="1"/>
          <p:nvPr/>
        </p:nvSpPr>
        <p:spPr>
          <a:xfrm>
            <a:off x="111000" y="921811"/>
            <a:ext cx="370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5FCEFA-E864-40D6-AD79-2DEC22783C00}"/>
              </a:ext>
            </a:extLst>
          </p:cNvPr>
          <p:cNvSpPr txBox="1"/>
          <p:nvPr/>
        </p:nvSpPr>
        <p:spPr>
          <a:xfrm>
            <a:off x="6136416" y="921811"/>
            <a:ext cx="380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4EE599-BD43-46DB-BC5C-F322F6F662F9}"/>
              </a:ext>
            </a:extLst>
          </p:cNvPr>
          <p:cNvSpPr txBox="1"/>
          <p:nvPr/>
        </p:nvSpPr>
        <p:spPr>
          <a:xfrm>
            <a:off x="3830651" y="2497315"/>
            <a:ext cx="2152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WGP + 10 =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46.7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kt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E7BC61-DBF7-4F99-AB3E-3AC6E97BD98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3442" y="1419091"/>
            <a:ext cx="2304293" cy="241402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14FA55F6-B014-4BB9-8A48-F3FF07DC11B1}"/>
              </a:ext>
            </a:extLst>
          </p:cNvPr>
          <p:cNvSpPr/>
          <p:nvPr/>
        </p:nvSpPr>
        <p:spPr>
          <a:xfrm>
            <a:off x="8333147" y="5366864"/>
            <a:ext cx="1085584" cy="535232"/>
          </a:xfrm>
          <a:prstGeom prst="rect">
            <a:avLst/>
          </a:prstGeom>
          <a:noFill/>
          <a:ln w="317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E11364E-7DF5-4504-8AA7-F1D39AE1B777}"/>
              </a:ext>
            </a:extLst>
          </p:cNvPr>
          <p:cNvSpPr txBox="1"/>
          <p:nvPr/>
        </p:nvSpPr>
        <p:spPr>
          <a:xfrm>
            <a:off x="7008985" y="4838877"/>
            <a:ext cx="3628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Optimal for strong convective winds</a:t>
            </a:r>
          </a:p>
        </p:txBody>
      </p:sp>
    </p:spTree>
    <p:extLst>
      <p:ext uri="{BB962C8B-B14F-4D97-AF65-F5344CB8AC3E}">
        <p14:creationId xmlns:p14="http://schemas.microsoft.com/office/powerpoint/2010/main" val="1509104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2D893-3633-4201-9056-0CBF055700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6"/>
            <a:ext cx="10515600" cy="1043290"/>
          </a:xfrm>
        </p:spPr>
        <p:txBody>
          <a:bodyPr/>
          <a:lstStyle/>
          <a:p>
            <a:pPr algn="ctr"/>
            <a:r>
              <a:rPr lang="en-US" b="1" dirty="0"/>
              <a:t>NOAA-20 NUCAPS: Truro, Cornwall, UK 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B77CFDE-446A-47EE-BFC2-F0BBFE65EAE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61544"/>
            <a:ext cx="6096000" cy="5437513"/>
          </a:xfr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0FB79C50-FF30-41A8-BEF1-2238D42CA7E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061544"/>
            <a:ext cx="6096000" cy="5437514"/>
          </a:xfr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7824BFF-17C4-409F-8908-916B07DCC1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7225" y="1409189"/>
            <a:ext cx="2478029" cy="241402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CDB3B3F-6F5E-4025-980E-4136D21C544B}"/>
              </a:ext>
            </a:extLst>
          </p:cNvPr>
          <p:cNvSpPr txBox="1"/>
          <p:nvPr/>
        </p:nvSpPr>
        <p:spPr>
          <a:xfrm>
            <a:off x="111000" y="921811"/>
            <a:ext cx="370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668472-CBBA-4096-8949-72B4B436717B}"/>
              </a:ext>
            </a:extLst>
          </p:cNvPr>
          <p:cNvSpPr txBox="1"/>
          <p:nvPr/>
        </p:nvSpPr>
        <p:spPr>
          <a:xfrm>
            <a:off x="6207000" y="939382"/>
            <a:ext cx="380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AAE6C1-332A-40CD-AB09-B276B1B14BFC}"/>
              </a:ext>
            </a:extLst>
          </p:cNvPr>
          <p:cNvSpPr txBox="1"/>
          <p:nvPr/>
        </p:nvSpPr>
        <p:spPr>
          <a:xfrm>
            <a:off x="3536011" y="2431533"/>
            <a:ext cx="20994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WGP + 10 =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46.3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kt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108E187-762B-4F29-B973-9C867B17004E}"/>
              </a:ext>
            </a:extLst>
          </p:cNvPr>
          <p:cNvSpPr/>
          <p:nvPr/>
        </p:nvSpPr>
        <p:spPr>
          <a:xfrm rot="18845175">
            <a:off x="3192640" y="3925689"/>
            <a:ext cx="935051" cy="1671496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BE4BEC-68F7-4FF5-82B8-E8B054644447}"/>
              </a:ext>
            </a:extLst>
          </p:cNvPr>
          <p:cNvSpPr txBox="1"/>
          <p:nvPr/>
        </p:nvSpPr>
        <p:spPr>
          <a:xfrm>
            <a:off x="9457424" y="5143490"/>
            <a:ext cx="632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WBZ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3BD528D-4A7C-4C45-A50D-25BFE7D01A3E}"/>
              </a:ext>
            </a:extLst>
          </p:cNvPr>
          <p:cNvCxnSpPr>
            <a:cxnSpLocks/>
          </p:cNvCxnSpPr>
          <p:nvPr/>
        </p:nvCxnSpPr>
        <p:spPr>
          <a:xfrm flipH="1" flipV="1">
            <a:off x="8910320" y="5328156"/>
            <a:ext cx="680689" cy="525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EAC744B-BD02-4D3E-84D5-AA90D4DC4025}"/>
              </a:ext>
            </a:extLst>
          </p:cNvPr>
          <p:cNvSpPr txBox="1"/>
          <p:nvPr/>
        </p:nvSpPr>
        <p:spPr>
          <a:xfrm>
            <a:off x="497359" y="4317649"/>
            <a:ext cx="23053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Conditional/potential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instability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05F2213-6F62-4D36-B4DE-9CEB11E1DD41}"/>
              </a:ext>
            </a:extLst>
          </p:cNvPr>
          <p:cNvSpPr/>
          <p:nvPr/>
        </p:nvSpPr>
        <p:spPr>
          <a:xfrm>
            <a:off x="3454400" y="4629936"/>
            <a:ext cx="858515" cy="648281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99648A5-224D-41DB-8F87-B6031961907C}"/>
              </a:ext>
            </a:extLst>
          </p:cNvPr>
          <p:cNvSpPr txBox="1"/>
          <p:nvPr/>
        </p:nvSpPr>
        <p:spPr>
          <a:xfrm>
            <a:off x="4886586" y="4640518"/>
            <a:ext cx="1892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Unsaturated layer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7C3912A-1C3C-4256-B767-D719419567EF}"/>
              </a:ext>
            </a:extLst>
          </p:cNvPr>
          <p:cNvCxnSpPr>
            <a:cxnSpLocks/>
          </p:cNvCxnSpPr>
          <p:nvPr/>
        </p:nvCxnSpPr>
        <p:spPr>
          <a:xfrm flipH="1">
            <a:off x="4028071" y="4804814"/>
            <a:ext cx="89802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487F844-CE64-402E-8D58-F4BFCB05F249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6778835" y="4825184"/>
            <a:ext cx="1939070" cy="18466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2E3F2E77-6404-4DCE-8AA9-E041B5020DAA}"/>
              </a:ext>
            </a:extLst>
          </p:cNvPr>
          <p:cNvSpPr/>
          <p:nvPr/>
        </p:nvSpPr>
        <p:spPr>
          <a:xfrm>
            <a:off x="8371840" y="5204304"/>
            <a:ext cx="1085584" cy="535232"/>
          </a:xfrm>
          <a:prstGeom prst="rect">
            <a:avLst/>
          </a:prstGeom>
          <a:noFill/>
          <a:ln w="317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6612C79-2794-4EF9-B97C-34A4EFA94B69}"/>
              </a:ext>
            </a:extLst>
          </p:cNvPr>
          <p:cNvSpPr txBox="1"/>
          <p:nvPr/>
        </p:nvSpPr>
        <p:spPr>
          <a:xfrm>
            <a:off x="4418475" y="6416909"/>
            <a:ext cx="3628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Optimal for strong convective winds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48E63A5-7B16-424B-B8A8-CE8A8A604224}"/>
              </a:ext>
            </a:extLst>
          </p:cNvPr>
          <p:cNvCxnSpPr>
            <a:cxnSpLocks/>
          </p:cNvCxnSpPr>
          <p:nvPr/>
        </p:nvCxnSpPr>
        <p:spPr>
          <a:xfrm flipV="1">
            <a:off x="7940785" y="5748037"/>
            <a:ext cx="542815" cy="843354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8482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2D893-3633-4201-9056-0CBF055700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6"/>
            <a:ext cx="10515600" cy="1043290"/>
          </a:xfrm>
        </p:spPr>
        <p:txBody>
          <a:bodyPr/>
          <a:lstStyle/>
          <a:p>
            <a:pPr algn="ctr"/>
            <a:r>
              <a:rPr lang="en-US" b="1" dirty="0"/>
              <a:t>NOAA-20 NUCAPS: Haywards Heath, WS, UK 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ED78DAB-C450-4274-8C41-94E45D47004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85" y="1060417"/>
            <a:ext cx="6027684" cy="5549135"/>
          </a:xfrm>
        </p:spPr>
      </p:pic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C9C21050-CBD3-4571-AC48-5EBCB3B791F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2033" y="1060416"/>
            <a:ext cx="6027684" cy="5549135"/>
          </a:xfr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77BF8CF-05AA-4C34-A5EE-5E26A5684B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7865" y="1420962"/>
            <a:ext cx="2478029" cy="241402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C3EBB3B-796B-4161-B94F-DF8207D9A206}"/>
              </a:ext>
            </a:extLst>
          </p:cNvPr>
          <p:cNvSpPr txBox="1"/>
          <p:nvPr/>
        </p:nvSpPr>
        <p:spPr>
          <a:xfrm>
            <a:off x="111000" y="921811"/>
            <a:ext cx="370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244B9F-71CC-470E-A18D-D3AF1AD3D3A5}"/>
              </a:ext>
            </a:extLst>
          </p:cNvPr>
          <p:cNvSpPr txBox="1"/>
          <p:nvPr/>
        </p:nvSpPr>
        <p:spPr>
          <a:xfrm>
            <a:off x="6138684" y="949542"/>
            <a:ext cx="380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CE2176-84A1-47AB-A9A0-44F650BD9F6B}"/>
              </a:ext>
            </a:extLst>
          </p:cNvPr>
          <p:cNvSpPr txBox="1"/>
          <p:nvPr/>
        </p:nvSpPr>
        <p:spPr>
          <a:xfrm>
            <a:off x="3708731" y="2491331"/>
            <a:ext cx="20994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WGP + 10 = 49.9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kt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BE4F1C7-15B0-4AB7-B560-3E31F5326744}"/>
              </a:ext>
            </a:extLst>
          </p:cNvPr>
          <p:cNvSpPr/>
          <p:nvPr/>
        </p:nvSpPr>
        <p:spPr>
          <a:xfrm rot="18845175">
            <a:off x="3888069" y="5008141"/>
            <a:ext cx="807135" cy="1133305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6A9C498-ACF5-4C7A-924B-5978C8DE4614}"/>
              </a:ext>
            </a:extLst>
          </p:cNvPr>
          <p:cNvSpPr txBox="1"/>
          <p:nvPr/>
        </p:nvSpPr>
        <p:spPr>
          <a:xfrm>
            <a:off x="2994663" y="5276809"/>
            <a:ext cx="651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CI/PI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1A4C182-DF72-4E9B-9486-07ACE31A9826}"/>
              </a:ext>
            </a:extLst>
          </p:cNvPr>
          <p:cNvCxnSpPr>
            <a:cxnSpLocks/>
          </p:cNvCxnSpPr>
          <p:nvPr/>
        </p:nvCxnSpPr>
        <p:spPr>
          <a:xfrm flipH="1">
            <a:off x="8904504" y="5430617"/>
            <a:ext cx="828776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643EC52E-1E6A-4805-99B3-A48E71FCF6B0}"/>
              </a:ext>
            </a:extLst>
          </p:cNvPr>
          <p:cNvSpPr txBox="1"/>
          <p:nvPr/>
        </p:nvSpPr>
        <p:spPr>
          <a:xfrm>
            <a:off x="9621240" y="5245951"/>
            <a:ext cx="632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WBZ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FA8BADF-7018-4094-B5B8-54BD328C55A6}"/>
              </a:ext>
            </a:extLst>
          </p:cNvPr>
          <p:cNvSpPr/>
          <p:nvPr/>
        </p:nvSpPr>
        <p:spPr>
          <a:xfrm>
            <a:off x="8373220" y="5276809"/>
            <a:ext cx="1085584" cy="535232"/>
          </a:xfrm>
          <a:prstGeom prst="rect">
            <a:avLst/>
          </a:prstGeom>
          <a:noFill/>
          <a:ln w="317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A1180F5-BBB9-4035-8C8F-E4CDD7E0199D}"/>
              </a:ext>
            </a:extLst>
          </p:cNvPr>
          <p:cNvSpPr txBox="1"/>
          <p:nvPr/>
        </p:nvSpPr>
        <p:spPr>
          <a:xfrm>
            <a:off x="4418475" y="6416909"/>
            <a:ext cx="3628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Optimal for strong convective winds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8ADCB1B-06AD-4C6D-8194-0ADD0BB30C2D}"/>
              </a:ext>
            </a:extLst>
          </p:cNvPr>
          <p:cNvCxnSpPr>
            <a:cxnSpLocks/>
          </p:cNvCxnSpPr>
          <p:nvPr/>
        </p:nvCxnSpPr>
        <p:spPr>
          <a:xfrm flipV="1">
            <a:off x="7940785" y="5748037"/>
            <a:ext cx="542815" cy="843354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1861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2D893-3633-4201-9056-0CBF055700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6"/>
            <a:ext cx="10515600" cy="1043290"/>
          </a:xfrm>
        </p:spPr>
        <p:txBody>
          <a:bodyPr/>
          <a:lstStyle/>
          <a:p>
            <a:pPr algn="ctr"/>
            <a:r>
              <a:rPr lang="en-US" b="1" dirty="0"/>
              <a:t>RAOB Sounding: Nottingham, UK 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55C3D81-D1C3-43B2-AE45-40196CD93E2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61544"/>
            <a:ext cx="6080602" cy="5674536"/>
          </a:xfrm>
        </p:spPr>
      </p:pic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07DD48FD-8A81-448F-B43B-A83D6C4D42A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1399" y="1061544"/>
            <a:ext cx="6080602" cy="5674536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2FF62C5-F356-4DC4-92C8-6F70710F6595}"/>
              </a:ext>
            </a:extLst>
          </p:cNvPr>
          <p:cNvSpPr txBox="1"/>
          <p:nvPr/>
        </p:nvSpPr>
        <p:spPr>
          <a:xfrm>
            <a:off x="111000" y="921811"/>
            <a:ext cx="370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057EE38-3A5A-44A3-9E0A-FA2521C52E1F}"/>
              </a:ext>
            </a:extLst>
          </p:cNvPr>
          <p:cNvSpPr txBox="1"/>
          <p:nvPr/>
        </p:nvSpPr>
        <p:spPr>
          <a:xfrm>
            <a:off x="6138684" y="949542"/>
            <a:ext cx="380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D69A45-B52A-4B75-89D1-9041C0271996}"/>
              </a:ext>
            </a:extLst>
          </p:cNvPr>
          <p:cNvSpPr txBox="1"/>
          <p:nvPr/>
        </p:nvSpPr>
        <p:spPr>
          <a:xfrm>
            <a:off x="3690541" y="2508921"/>
            <a:ext cx="2046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WGP + 15.3 = 52 </a:t>
            </a:r>
            <a:r>
              <a:rPr lang="en-US" b="1" dirty="0" err="1"/>
              <a:t>kt</a:t>
            </a:r>
            <a:r>
              <a:rPr lang="en-US" b="1" dirty="0"/>
              <a:t> 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88D668E-DD9B-4F09-8A31-8BA3BDAF8DD7}"/>
              </a:ext>
            </a:extLst>
          </p:cNvPr>
          <p:cNvSpPr/>
          <p:nvPr/>
        </p:nvSpPr>
        <p:spPr>
          <a:xfrm>
            <a:off x="3690541" y="5664374"/>
            <a:ext cx="1240221" cy="572815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209E3FC-70CF-446C-9C40-5A06185CD8ED}"/>
              </a:ext>
            </a:extLst>
          </p:cNvPr>
          <p:cNvSpPr/>
          <p:nvPr/>
        </p:nvSpPr>
        <p:spPr>
          <a:xfrm>
            <a:off x="8621303" y="5732166"/>
            <a:ext cx="746217" cy="572815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EBE4282-DA3E-490A-A218-5DFADC998B76}"/>
              </a:ext>
            </a:extLst>
          </p:cNvPr>
          <p:cNvSpPr txBox="1"/>
          <p:nvPr/>
        </p:nvSpPr>
        <p:spPr>
          <a:xfrm>
            <a:off x="481614" y="5751523"/>
            <a:ext cx="3246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Conditional/potential instability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D94ACD5-E3F6-48D8-907F-E2C768465E16}"/>
              </a:ext>
            </a:extLst>
          </p:cNvPr>
          <p:cNvCxnSpPr>
            <a:cxnSpLocks/>
            <a:endCxn id="12" idx="2"/>
          </p:cNvCxnSpPr>
          <p:nvPr/>
        </p:nvCxnSpPr>
        <p:spPr>
          <a:xfrm>
            <a:off x="4930762" y="5966423"/>
            <a:ext cx="3690541" cy="52151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2D83C3F9-3E67-4659-843C-C0D75D6FEC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9053" y="1415747"/>
            <a:ext cx="2304293" cy="2483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1228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2D893-3633-4201-9056-0CBF055700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160" y="18256"/>
            <a:ext cx="11206480" cy="1043290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/>
              <a:t>NOAA-20 NUCAPS: Loughborough, Leicestershire, UK 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894FAE0-3301-4572-8C66-0E8CDA7A21F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99" y="988004"/>
            <a:ext cx="6095999" cy="5437513"/>
          </a:xfrm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7F50E577-1216-4B2D-810C-F15747B8CF4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5202" y="988003"/>
            <a:ext cx="6095999" cy="5437513"/>
          </a:xfr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FD66C2D-FD6F-4F68-874F-AE6073F1C4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6425" y="1329510"/>
            <a:ext cx="2478029" cy="241402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05C1726-ACF9-46B2-9BB8-747776339D06}"/>
              </a:ext>
            </a:extLst>
          </p:cNvPr>
          <p:cNvSpPr txBox="1"/>
          <p:nvPr/>
        </p:nvSpPr>
        <p:spPr>
          <a:xfrm>
            <a:off x="111000" y="921811"/>
            <a:ext cx="370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A65746E-D96D-4CD3-B400-A632784BD599}"/>
              </a:ext>
            </a:extLst>
          </p:cNvPr>
          <p:cNvSpPr txBox="1"/>
          <p:nvPr/>
        </p:nvSpPr>
        <p:spPr>
          <a:xfrm>
            <a:off x="6138684" y="949542"/>
            <a:ext cx="380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985150-D908-4418-85B0-9A207B301F77}"/>
              </a:ext>
            </a:extLst>
          </p:cNvPr>
          <p:cNvSpPr txBox="1"/>
          <p:nvPr/>
        </p:nvSpPr>
        <p:spPr>
          <a:xfrm>
            <a:off x="3548301" y="2351854"/>
            <a:ext cx="2046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WGP + 15.3 = 56 </a:t>
            </a:r>
            <a:r>
              <a:rPr lang="en-US" b="1" dirty="0" err="1"/>
              <a:t>kt</a:t>
            </a:r>
            <a:r>
              <a:rPr lang="en-US" b="1" dirty="0"/>
              <a:t> 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2B3E936-E45F-4B2A-8401-621857624BB7}"/>
              </a:ext>
            </a:extLst>
          </p:cNvPr>
          <p:cNvSpPr/>
          <p:nvPr/>
        </p:nvSpPr>
        <p:spPr>
          <a:xfrm>
            <a:off x="3881120" y="5435600"/>
            <a:ext cx="1009002" cy="62992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25E9A08-3DDD-4DD7-A231-ED40EDE8BE19}"/>
              </a:ext>
            </a:extLst>
          </p:cNvPr>
          <p:cNvCxnSpPr>
            <a:cxnSpLocks/>
          </p:cNvCxnSpPr>
          <p:nvPr/>
        </p:nvCxnSpPr>
        <p:spPr>
          <a:xfrm flipH="1">
            <a:off x="8750301" y="5430617"/>
            <a:ext cx="55625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D1476E4-8090-434C-A124-DCC8A0671A94}"/>
              </a:ext>
            </a:extLst>
          </p:cNvPr>
          <p:cNvSpPr txBox="1"/>
          <p:nvPr/>
        </p:nvSpPr>
        <p:spPr>
          <a:xfrm>
            <a:off x="9235439" y="5245951"/>
            <a:ext cx="632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WBZ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B7AE34A-C80B-47AC-8A7E-B4B91B57E406}"/>
              </a:ext>
            </a:extLst>
          </p:cNvPr>
          <p:cNvSpPr txBox="1"/>
          <p:nvPr/>
        </p:nvSpPr>
        <p:spPr>
          <a:xfrm>
            <a:off x="1608224" y="5565894"/>
            <a:ext cx="2335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Conditional instability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DD9E2EB-8587-4F92-A82D-E51DD47163A1}"/>
              </a:ext>
            </a:extLst>
          </p:cNvPr>
          <p:cNvSpPr/>
          <p:nvPr/>
        </p:nvSpPr>
        <p:spPr>
          <a:xfrm rot="19644265">
            <a:off x="8324999" y="4589344"/>
            <a:ext cx="569125" cy="1094083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CCA07A-5B9C-4144-9BCF-40672A83E110}"/>
              </a:ext>
            </a:extLst>
          </p:cNvPr>
          <p:cNvSpPr txBox="1"/>
          <p:nvPr/>
        </p:nvSpPr>
        <p:spPr>
          <a:xfrm>
            <a:off x="6262293" y="4951719"/>
            <a:ext cx="2041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Potential instability</a:t>
            </a:r>
          </a:p>
        </p:txBody>
      </p:sp>
    </p:spTree>
    <p:extLst>
      <p:ext uri="{BB962C8B-B14F-4D97-AF65-F5344CB8AC3E}">
        <p14:creationId xmlns:p14="http://schemas.microsoft.com/office/powerpoint/2010/main" val="36563558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D1AD4F-735A-4F9F-A4EF-8460DE2276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525"/>
            <a:ext cx="10515600" cy="803275"/>
          </a:xfrm>
        </p:spPr>
        <p:txBody>
          <a:bodyPr/>
          <a:lstStyle/>
          <a:p>
            <a:pPr algn="ctr"/>
            <a:r>
              <a:rPr lang="en-US" b="1" dirty="0"/>
              <a:t>Media Links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F78600-9921-4B38-A62C-3841036C6E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22350"/>
            <a:ext cx="10515600" cy="4351338"/>
          </a:xfrm>
        </p:spPr>
        <p:txBody>
          <a:bodyPr/>
          <a:lstStyle/>
          <a:p>
            <a:r>
              <a:rPr lang="en-US" dirty="0">
                <a:hlinkClick r:id="rId2"/>
              </a:rPr>
              <a:t>https://www.mylondon.news/weather/london-weather-live-capital-battered-25333409</a:t>
            </a:r>
            <a:endParaRPr lang="en-US" dirty="0"/>
          </a:p>
          <a:p>
            <a:r>
              <a:rPr lang="en-US" dirty="0">
                <a:hlinkClick r:id="rId3"/>
              </a:rPr>
              <a:t>https://www.standard.co.uk/news/london/london-weather-storm-fire-brigade-b1034815.html</a:t>
            </a:r>
            <a:endParaRPr lang="en-US" dirty="0"/>
          </a:p>
          <a:p>
            <a:r>
              <a:rPr lang="en-US" dirty="0">
                <a:hlinkClick r:id="rId4"/>
              </a:rPr>
              <a:t>https://www.lbc.co.uk/news/travel-disruption-flash-flooding-monday/</a:t>
            </a:r>
            <a:endParaRPr lang="en-US" dirty="0"/>
          </a:p>
          <a:p>
            <a:r>
              <a:rPr lang="en-US" dirty="0">
                <a:hlinkClick r:id="rId5"/>
              </a:rPr>
              <a:t>https://x.com/ScottDuncanWX/status/1584267071340150784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36423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709D6FDE-5FA2-49FD-BB19-A8BF4AD18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075"/>
            <a:ext cx="10515600" cy="916486"/>
          </a:xfrm>
        </p:spPr>
        <p:txBody>
          <a:bodyPr/>
          <a:lstStyle/>
          <a:p>
            <a:pPr algn="ctr"/>
            <a:r>
              <a:rPr lang="en-US" b="1" dirty="0"/>
              <a:t>Downburst Wind Observations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CE3FDA2-BC5E-4B31-8DA0-84F011FEDB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825156"/>
            <a:ext cx="4734561" cy="294069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45B8E08-497B-4E61-B22E-01F0FB6F45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3180080"/>
            <a:ext cx="4734561" cy="3677920"/>
          </a:xfrm>
          <a:prstGeom prst="rect">
            <a:avLst/>
          </a:prstGeom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7C877B2A-0943-48A3-8C16-7A9DFBCDBA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4559" y="825156"/>
            <a:ext cx="7457439" cy="6024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6025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A8ABD77-F789-45F6-ADFF-FCEDB633ED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14" y="0"/>
            <a:ext cx="11756571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21424ED-287C-4D85-8EF4-8EFA96E455C5}"/>
              </a:ext>
            </a:extLst>
          </p:cNvPr>
          <p:cNvSpPr txBox="1"/>
          <p:nvPr/>
        </p:nvSpPr>
        <p:spPr>
          <a:xfrm>
            <a:off x="5200273" y="0"/>
            <a:ext cx="17914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1451 UTC</a:t>
            </a:r>
          </a:p>
        </p:txBody>
      </p:sp>
    </p:spTree>
    <p:extLst>
      <p:ext uri="{BB962C8B-B14F-4D97-AF65-F5344CB8AC3E}">
        <p14:creationId xmlns:p14="http://schemas.microsoft.com/office/powerpoint/2010/main" val="28944978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A6DE8F4-4E6D-48C8-8BD1-81338174B1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13" y="0"/>
            <a:ext cx="11756571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21424ED-287C-4D85-8EF4-8EFA96E455C5}"/>
              </a:ext>
            </a:extLst>
          </p:cNvPr>
          <p:cNvSpPr txBox="1"/>
          <p:nvPr/>
        </p:nvSpPr>
        <p:spPr>
          <a:xfrm>
            <a:off x="5200273" y="0"/>
            <a:ext cx="17914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1501 UTC</a:t>
            </a:r>
          </a:p>
        </p:txBody>
      </p:sp>
    </p:spTree>
    <p:extLst>
      <p:ext uri="{BB962C8B-B14F-4D97-AF65-F5344CB8AC3E}">
        <p14:creationId xmlns:p14="http://schemas.microsoft.com/office/powerpoint/2010/main" val="31111086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3F12553-6056-4D21-9AB3-BA538D1136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14" y="0"/>
            <a:ext cx="11756571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21424ED-287C-4D85-8EF4-8EFA96E455C5}"/>
              </a:ext>
            </a:extLst>
          </p:cNvPr>
          <p:cNvSpPr txBox="1"/>
          <p:nvPr/>
        </p:nvSpPr>
        <p:spPr>
          <a:xfrm>
            <a:off x="5200273" y="0"/>
            <a:ext cx="17914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1521 UTC</a:t>
            </a:r>
          </a:p>
        </p:txBody>
      </p:sp>
    </p:spTree>
    <p:extLst>
      <p:ext uri="{BB962C8B-B14F-4D97-AF65-F5344CB8AC3E}">
        <p14:creationId xmlns:p14="http://schemas.microsoft.com/office/powerpoint/2010/main" val="37241280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8688000-1462-4AC2-BA8E-092114DC17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14" y="0"/>
            <a:ext cx="11756571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055CB12-9292-483D-921A-095D83A2C735}"/>
              </a:ext>
            </a:extLst>
          </p:cNvPr>
          <p:cNvSpPr txBox="1"/>
          <p:nvPr/>
        </p:nvSpPr>
        <p:spPr>
          <a:xfrm>
            <a:off x="5200273" y="0"/>
            <a:ext cx="17914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1531 UTC</a:t>
            </a:r>
          </a:p>
        </p:txBody>
      </p:sp>
    </p:spTree>
    <p:extLst>
      <p:ext uri="{BB962C8B-B14F-4D97-AF65-F5344CB8AC3E}">
        <p14:creationId xmlns:p14="http://schemas.microsoft.com/office/powerpoint/2010/main" val="3737200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3C82DF9-ED62-4F81-B668-7674152FB5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13" y="0"/>
            <a:ext cx="11756571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055CB12-9292-483D-921A-095D83A2C735}"/>
              </a:ext>
            </a:extLst>
          </p:cNvPr>
          <p:cNvSpPr txBox="1"/>
          <p:nvPr/>
        </p:nvSpPr>
        <p:spPr>
          <a:xfrm>
            <a:off x="5200273" y="0"/>
            <a:ext cx="17914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1541 UTC</a:t>
            </a:r>
          </a:p>
        </p:txBody>
      </p:sp>
    </p:spTree>
    <p:extLst>
      <p:ext uri="{BB962C8B-B14F-4D97-AF65-F5344CB8AC3E}">
        <p14:creationId xmlns:p14="http://schemas.microsoft.com/office/powerpoint/2010/main" val="41877484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AFBC74D-D892-48C1-AB57-685FF1ACF1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13" y="58479"/>
            <a:ext cx="11756571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055CB12-9292-483D-921A-095D83A2C735}"/>
              </a:ext>
            </a:extLst>
          </p:cNvPr>
          <p:cNvSpPr txBox="1"/>
          <p:nvPr/>
        </p:nvSpPr>
        <p:spPr>
          <a:xfrm>
            <a:off x="5200273" y="0"/>
            <a:ext cx="17914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1551 UTC</a:t>
            </a:r>
          </a:p>
        </p:txBody>
      </p:sp>
    </p:spTree>
    <p:extLst>
      <p:ext uri="{BB962C8B-B14F-4D97-AF65-F5344CB8AC3E}">
        <p14:creationId xmlns:p14="http://schemas.microsoft.com/office/powerpoint/2010/main" val="40229938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30383</TotalTime>
  <Words>253</Words>
  <Application>Microsoft Office PowerPoint</Application>
  <PresentationFormat>Widescreen</PresentationFormat>
  <Paragraphs>52</Paragraphs>
  <Slides>14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Supplementary Slides</vt:lpstr>
      <vt:lpstr>Media Links</vt:lpstr>
      <vt:lpstr>Downburst Wind Observations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RAOB Sounding: Camborne, Cornwall, UK </vt:lpstr>
      <vt:lpstr>NOAA-20 NUCAPS: Truro, Cornwall, UK </vt:lpstr>
      <vt:lpstr>NOAA-20 NUCAPS: Haywards Heath, WS, UK </vt:lpstr>
      <vt:lpstr>RAOB Sounding: Nottingham, UK </vt:lpstr>
      <vt:lpstr>NOAA-20 NUCAPS: Loughborough, Leicestershire, UK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Revisiting  The South England Severe MCS 23 October 2022</dc:title>
  <dc:creator>Kenneth Pryor</dc:creator>
  <cp:lastModifiedBy>Kenneth Pryor</cp:lastModifiedBy>
  <cp:revision>114</cp:revision>
  <dcterms:created xsi:type="dcterms:W3CDTF">2024-05-30T15:42:51Z</dcterms:created>
  <dcterms:modified xsi:type="dcterms:W3CDTF">2024-07-02T16:43:31Z</dcterms:modified>
</cp:coreProperties>
</file>